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4" r:id="rId14"/>
    <p:sldId id="1307" r:id="rId15"/>
    <p:sldId id="1306"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130" d="100"/>
          <a:sy n="130" d="100"/>
        </p:scale>
        <p:origin x="-346" y="-58"/>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GB"/>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8942"/>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a:t>
            </a:r>
            <a:r>
              <a:rPr lang="en-US" sz="1200" b="0" i="0" u="none" strike="noStrike" cap="none" dirty="0" smtClean="0">
                <a:solidFill>
                  <a:schemeClr val="tx1"/>
                </a:solidFill>
                <a:latin typeface="Arial"/>
                <a:ea typeface="Arial"/>
                <a:cs typeface="Arial"/>
                <a:sym typeface="Arial"/>
              </a:rPr>
              <a:t>Members</a:t>
            </a:r>
            <a:endParaRPr lang="en-US" sz="1200" b="0" i="0" u="none" strike="noStrike" cap="none" dirty="0">
              <a:solidFill>
                <a:schemeClr val="tx1"/>
              </a:solidFill>
              <a:latin typeface="Arial"/>
              <a:ea typeface="Arial"/>
              <a:cs typeface="Arial"/>
              <a:sym typeface="Arial"/>
            </a:endParaRP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4" y="3956068"/>
            <a:ext cx="259181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a:t>
            </a:r>
            <a:r>
              <a:rPr lang="en-US" sz="1100" dirty="0" smtClean="0">
                <a:solidFill>
                  <a:schemeClr val="tx1"/>
                </a:solidFill>
              </a:rPr>
              <a:t>DHARSHANAA.S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622021243012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2050" name="Picture 2" descr="C:\Users\Dell\OneDrive\Pictures\Screenshots\service 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432" y="1418492"/>
            <a:ext cx="7262446" cy="322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8323" y="814754"/>
            <a:ext cx="1482969" cy="307777"/>
          </a:xfrm>
          <a:prstGeom prst="rect">
            <a:avLst/>
          </a:prstGeom>
          <a:noFill/>
        </p:spPr>
        <p:txBody>
          <a:bodyPr wrap="square" rtlCol="0">
            <a:spAutoFit/>
          </a:bodyPr>
          <a:lstStyle/>
          <a:p>
            <a:pPr algn="ctr"/>
            <a:r>
              <a:rPr lang="en-GB" b="1" dirty="0" smtClean="0"/>
              <a:t>       Blog-Page</a:t>
            </a:r>
            <a:endParaRPr lang="en-IN" b="1" dirty="0"/>
          </a:p>
        </p:txBody>
      </p:sp>
      <p:pic>
        <p:nvPicPr>
          <p:cNvPr id="2050" name="Picture 2" descr="C:\Users\Dell\OneDrive\Pictures\Screenshots\blog 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646" y="1184031"/>
            <a:ext cx="7690338" cy="296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529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5538" y="797169"/>
            <a:ext cx="1840524" cy="307777"/>
          </a:xfrm>
          <a:prstGeom prst="rect">
            <a:avLst/>
          </a:prstGeom>
          <a:noFill/>
        </p:spPr>
        <p:txBody>
          <a:bodyPr wrap="square" rtlCol="0">
            <a:spAutoFit/>
          </a:bodyPr>
          <a:lstStyle/>
          <a:p>
            <a:pPr algn="ctr"/>
            <a:r>
              <a:rPr lang="en-GB" b="1" dirty="0" smtClean="0"/>
              <a:t>About-Us-Page</a:t>
            </a:r>
            <a:endParaRPr lang="en-IN" b="1" dirty="0"/>
          </a:p>
        </p:txBody>
      </p:sp>
      <p:pic>
        <p:nvPicPr>
          <p:cNvPr id="1026" name="Picture 2" descr="C:\Users\Dell\OneDrive\Pictures\Screenshots\about-us-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707" y="1222177"/>
            <a:ext cx="7625862" cy="300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521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074" name="Picture 2" descr="C:\Users\Dell\OneDrive\Pictures\Screenshots\department 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185" y="1383324"/>
            <a:ext cx="7450014" cy="3100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486508" y="1559169"/>
            <a:ext cx="8118230" cy="2893100"/>
          </a:xfrm>
          <a:prstGeom prst="rect">
            <a:avLst/>
          </a:prstGeom>
          <a:noFill/>
        </p:spPr>
        <p:txBody>
          <a:bodyPr wrap="square" rtlCol="0">
            <a:spAutoFit/>
          </a:bodyPr>
          <a:lstStyle/>
          <a:p>
            <a:pPr marL="285750" indent="-285750">
              <a:buFont typeface="Wingdings" pitchFamily="2" charset="2"/>
              <a:buChar char="ü"/>
            </a:pPr>
            <a:r>
              <a:rPr lang="en-GB" dirty="0" smtClean="0"/>
              <a:t>Advanced inventory control</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Passenger information in real time</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Sales management in real time</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State of digital marketing tools</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Comprehensive &amp; well-documented API’s for integration</a:t>
            </a:r>
          </a:p>
          <a:p>
            <a:pPr marL="285750" indent="-285750">
              <a:buFont typeface="Wingdings" pitchFamily="2" charset="2"/>
              <a:buChar char="ü"/>
            </a:pPr>
            <a:endParaRPr lang="en-GB" dirty="0"/>
          </a:p>
          <a:p>
            <a:pPr marL="285750" indent="-285750">
              <a:buFont typeface="Wingdings" pitchFamily="2" charset="2"/>
              <a:buChar char="ü"/>
            </a:pPr>
            <a:r>
              <a:rPr lang="en-IN" dirty="0"/>
              <a:t>M</a:t>
            </a:r>
            <a:r>
              <a:rPr lang="en-IN" dirty="0" smtClean="0"/>
              <a:t>obile </a:t>
            </a:r>
            <a:r>
              <a:rPr lang="en-IN" dirty="0"/>
              <a:t>app </a:t>
            </a:r>
            <a:r>
              <a:rPr lang="en-IN" dirty="0" smtClean="0"/>
              <a:t>integration</a:t>
            </a:r>
          </a:p>
          <a:p>
            <a:pPr marL="285750" indent="-285750">
              <a:buFont typeface="Wingdings" pitchFamily="2" charset="2"/>
              <a:buChar char="ü"/>
            </a:pPr>
            <a:endParaRPr lang="en-GB" dirty="0"/>
          </a:p>
          <a:p>
            <a:pPr marL="285750" indent="-285750">
              <a:buFont typeface="Wingdings" pitchFamily="2" charset="2"/>
              <a:buChar char="ü"/>
            </a:pPr>
            <a:r>
              <a:rPr lang="en-IN" dirty="0" smtClean="0"/>
              <a:t>Real-time </a:t>
            </a:r>
            <a:r>
              <a:rPr lang="en-IN" dirty="0"/>
              <a:t>tracking</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3" name="TextBox 2"/>
          <p:cNvSpPr txBox="1"/>
          <p:nvPr/>
        </p:nvSpPr>
        <p:spPr>
          <a:xfrm>
            <a:off x="589085" y="1192824"/>
            <a:ext cx="7860323" cy="3124445"/>
          </a:xfrm>
          <a:prstGeom prst="rect">
            <a:avLst/>
          </a:prstGeom>
          <a:noFill/>
        </p:spPr>
        <p:txBody>
          <a:bodyPr wrap="square" rtlCol="0">
            <a:spAutoFit/>
          </a:bodyPr>
          <a:lstStyle/>
          <a:p>
            <a:pPr lvl="6" algn="just"/>
            <a:r>
              <a:rPr lang="en-GB" sz="1600" dirty="0"/>
              <a:t>In conclusion, the development of a Bus Reservation System using Python and </a:t>
            </a:r>
            <a:r>
              <a:rPr lang="en-GB" sz="1600" dirty="0" err="1"/>
              <a:t>Django</a:t>
            </a:r>
            <a:r>
              <a:rPr lang="en-GB" sz="1600" dirty="0"/>
              <a:t> presents a significant opportunity to optimize transportation efficiency and enhance the overall customer </a:t>
            </a:r>
            <a:r>
              <a:rPr lang="en-GB" sz="1600" dirty="0" err="1" smtClean="0"/>
              <a:t>experience.This</a:t>
            </a:r>
            <a:r>
              <a:rPr lang="en-GB" sz="1600" dirty="0" smtClean="0"/>
              <a:t> </a:t>
            </a:r>
            <a:r>
              <a:rPr lang="en-GB" sz="1600" dirty="0"/>
              <a:t>system has the potential to revolutionize the bus transportation industry. </a:t>
            </a:r>
            <a:r>
              <a:rPr lang="en-GB" sz="1600" dirty="0" smtClean="0"/>
              <a:t>It </a:t>
            </a:r>
            <a:r>
              <a:rPr lang="en-GB" sz="1600" dirty="0"/>
              <a:t>can be observed that computer applications are very important in every field of </a:t>
            </a:r>
            <a:r>
              <a:rPr lang="en-GB" sz="1600" dirty="0" smtClean="0"/>
              <a:t>human </a:t>
            </a:r>
            <a:r>
              <a:rPr lang="en-GB" sz="1600" dirty="0" err="1"/>
              <a:t>endeavor</a:t>
            </a:r>
            <a:r>
              <a:rPr lang="en-GB" sz="1600" dirty="0"/>
              <a:t>. Here all the information about customer that made reservation </a:t>
            </a:r>
            <a:r>
              <a:rPr lang="en-GB" sz="1600" dirty="0" smtClean="0"/>
              <a:t>can </a:t>
            </a:r>
            <a:r>
              <a:rPr lang="en-GB" sz="1600" dirty="0"/>
              <a:t>be gotten just by clicking a button with this new system, some of the </a:t>
            </a:r>
            <a:r>
              <a:rPr lang="en-GB" sz="1600" dirty="0" smtClean="0"/>
              <a:t>difficulties </a:t>
            </a:r>
            <a:r>
              <a:rPr lang="en-GB" sz="1600" dirty="0"/>
              <a:t>encountered with the manual system are overcome. It will also reduce </a:t>
            </a:r>
            <a:r>
              <a:rPr lang="en-GB" sz="1600" dirty="0" smtClean="0"/>
              <a:t>the </a:t>
            </a:r>
            <a:r>
              <a:rPr lang="en-GB" sz="1600" dirty="0"/>
              <a:t>workload of the staff, reduce the time used for making reservation at the bus </a:t>
            </a:r>
            <a:r>
              <a:rPr lang="en-GB" sz="1600" dirty="0" smtClean="0"/>
              <a:t>terminal </a:t>
            </a:r>
            <a:r>
              <a:rPr lang="en-GB" sz="1600" dirty="0"/>
              <a:t>and also increase efficiency. </a:t>
            </a:r>
            <a:r>
              <a:rPr lang="en-GB" sz="1600" dirty="0" smtClean="0"/>
              <a:t>The application </a:t>
            </a:r>
            <a:r>
              <a:rPr lang="en-GB" sz="1600" dirty="0"/>
              <a:t>also has the ability to update </a:t>
            </a:r>
            <a:r>
              <a:rPr lang="en-GB" sz="1600" dirty="0" smtClean="0"/>
              <a:t>records </a:t>
            </a:r>
            <a:r>
              <a:rPr lang="en-GB" sz="1600" dirty="0"/>
              <a:t>in various files automatically thereby relieving the company’s staff the </a:t>
            </a:r>
            <a:r>
              <a:rPr lang="en-GB" sz="1600" dirty="0" smtClean="0"/>
              <a:t>stress </a:t>
            </a:r>
            <a:r>
              <a:rPr lang="en-GB" sz="1600" dirty="0"/>
              <a:t>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2" name="TextBox 1"/>
          <p:cNvSpPr txBox="1"/>
          <p:nvPr/>
        </p:nvSpPr>
        <p:spPr>
          <a:xfrm>
            <a:off x="167960" y="1222132"/>
            <a:ext cx="8765025" cy="3323987"/>
          </a:xfrm>
          <a:prstGeom prst="rect">
            <a:avLst/>
          </a:prstGeom>
          <a:noFill/>
        </p:spPr>
        <p:txBody>
          <a:bodyPr wrap="square" rtlCol="0">
            <a:spAutoFit/>
          </a:bodyPr>
          <a:lstStyle/>
          <a:p>
            <a:pPr algn="just"/>
            <a:r>
              <a:rPr lang="en-GB" dirty="0"/>
              <a:t>The focus on </a:t>
            </a:r>
            <a:r>
              <a:rPr lang="en-GB" b="1" dirty="0"/>
              <a:t>user experience </a:t>
            </a:r>
            <a:r>
              <a:rPr lang="en-GB" dirty="0"/>
              <a:t>will be paramount in the development of the bus reservation system. Intuitive interfaces, smooth navigation, and </a:t>
            </a:r>
            <a:r>
              <a:rPr lang="en-GB" b="1" dirty="0"/>
              <a:t>efficient booking processes</a:t>
            </a:r>
            <a:r>
              <a:rPr lang="en-GB" dirty="0"/>
              <a:t> will enhance customer </a:t>
            </a:r>
            <a:r>
              <a:rPr lang="en-GB" dirty="0" err="1"/>
              <a:t>satisfaction</a:t>
            </a:r>
            <a:r>
              <a:rPr lang="en-GB" dirty="0" err="1" smtClean="0"/>
              <a:t>Online</a:t>
            </a:r>
            <a:r>
              <a:rPr lang="en-GB" dirty="0" smtClean="0"/>
              <a:t> </a:t>
            </a:r>
            <a:r>
              <a:rPr lang="en-GB" dirty="0"/>
              <a:t>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smtClean="0"/>
              <a:t>addition,</a:t>
            </a:r>
            <a:r>
              <a:rPr lang="en-GB" b="1" dirty="0" err="1" smtClean="0"/>
              <a:t>Django</a:t>
            </a:r>
            <a:r>
              <a:rPr lang="en-GB" b="1" dirty="0" smtClean="0"/>
              <a:t> </a:t>
            </a:r>
            <a:r>
              <a:rPr lang="en-GB" dirty="0"/>
              <a:t>language was used for the front-end of the software while the back end was designed </a:t>
            </a:r>
            <a:r>
              <a:rPr lang="en-GB" dirty="0" smtClean="0"/>
              <a:t>using It </a:t>
            </a:r>
            <a:r>
              <a:rPr lang="en-GB" dirty="0"/>
              <a:t>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549519" y="1312985"/>
            <a:ext cx="8044961" cy="2031325"/>
          </a:xfrm>
          <a:prstGeom prst="rect">
            <a:avLst/>
          </a:prstGeom>
          <a:noFill/>
        </p:spPr>
        <p:txBody>
          <a:bodyPr wrap="square" rtlCol="0">
            <a:spAutoFit/>
          </a:bodyPr>
          <a:lstStyle/>
          <a:p>
            <a:pPr marL="285750" indent="-285750">
              <a:buFont typeface="Arial" pitchFamily="34" charset="0"/>
              <a:buChar char="•"/>
            </a:pPr>
            <a:r>
              <a:rPr lang="en-GB" dirty="0" smtClean="0"/>
              <a:t>Currently, </a:t>
            </a:r>
            <a:r>
              <a:rPr lang="en-GB" dirty="0"/>
              <a:t>the type of system being used at the counter is an internal system which </a:t>
            </a:r>
          </a:p>
          <a:p>
            <a:r>
              <a:rPr lang="en-GB" dirty="0" smtClean="0"/>
              <a:t>      is </a:t>
            </a:r>
            <a:r>
              <a:rPr lang="en-GB" dirty="0"/>
              <a:t>manually used in selling the bus tickets</a:t>
            </a:r>
            <a:r>
              <a:rPr lang="en-GB" dirty="0" smtClean="0"/>
              <a:t>.</a:t>
            </a:r>
          </a:p>
          <a:p>
            <a:r>
              <a:rPr lang="en-GB" dirty="0" smtClean="0"/>
              <a:t> </a:t>
            </a:r>
          </a:p>
          <a:p>
            <a:pPr marL="285750" indent="-285750">
              <a:buFont typeface="Arial" pitchFamily="34" charset="0"/>
              <a:buChar char="•"/>
            </a:pPr>
            <a:r>
              <a:rPr lang="en-GB" dirty="0" smtClean="0"/>
              <a:t>The </a:t>
            </a:r>
            <a:r>
              <a:rPr lang="en-GB" dirty="0"/>
              <a:t>problems facing the company are </a:t>
            </a:r>
            <a:r>
              <a:rPr lang="en-GB" dirty="0" smtClean="0"/>
              <a:t>that </a:t>
            </a:r>
            <a:r>
              <a:rPr lang="en-GB" dirty="0"/>
              <a:t>customers have to go to the counter to buy bus ticket or ask for bus schedule, </a:t>
            </a:r>
            <a:r>
              <a:rPr lang="en-GB" dirty="0" smtClean="0"/>
              <a:t>customers </a:t>
            </a:r>
            <a:r>
              <a:rPr lang="en-GB" dirty="0"/>
              <a:t>will also have to queue up for a long time in order to secure a bus ticket </a:t>
            </a:r>
            <a:r>
              <a:rPr lang="en-GB" dirty="0" smtClean="0"/>
              <a:t>and </a:t>
            </a:r>
            <a:r>
              <a:rPr lang="en-GB" dirty="0"/>
              <a:t>will also need </a:t>
            </a:r>
            <a:r>
              <a:rPr lang="en-GB" dirty="0" smtClean="0"/>
              <a:t>to </a:t>
            </a:r>
            <a:r>
              <a:rPr lang="en-GB" dirty="0"/>
              <a:t>pay cash when they buy the bus ticket</a:t>
            </a:r>
            <a:r>
              <a:rPr lang="en-GB" dirty="0" smtClean="0"/>
              <a:t>.</a:t>
            </a:r>
          </a:p>
          <a:p>
            <a:endParaRPr lang="en-GB" dirty="0"/>
          </a:p>
          <a:p>
            <a:pPr marL="285750" indent="-285750">
              <a:buFont typeface="Arial" pitchFamily="34" charset="0"/>
              <a:buChar char="•"/>
            </a:pPr>
            <a:r>
              <a:rPr lang="en-GB" dirty="0"/>
              <a:t>The transportation industry faces challenges such as overbooking, inefficient scheduling, </a:t>
            </a:r>
            <a:r>
              <a:rPr lang="en-GB" dirty="0" smtClean="0"/>
              <a:t>and manual </a:t>
            </a:r>
            <a:r>
              <a:rPr lang="en-GB" dirty="0"/>
              <a:t>ticketing processes. These issues can lead to inefficiencies and customer dissatisfaction</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a:t>
            </a:r>
            <a:r>
              <a:rPr lang="en-GB" dirty="0" smtClean="0"/>
              <a:t>project </a:t>
            </a:r>
            <a:r>
              <a:rPr lang="en-GB" dirty="0"/>
              <a:t>is to automate the manual procedures of reserving a </a:t>
            </a:r>
          </a:p>
          <a:p>
            <a:r>
              <a:rPr lang="en-GB" dirty="0"/>
              <a:t>bus ticket for any journey made through </a:t>
            </a:r>
            <a:r>
              <a:rPr lang="en-GB" dirty="0" smtClean="0"/>
              <a:t>reservation system. </a:t>
            </a:r>
            <a:r>
              <a:rPr lang="en-GB" dirty="0"/>
              <a:t>This </a:t>
            </a:r>
          </a:p>
          <a:p>
            <a:r>
              <a:rPr lang="en-GB" dirty="0"/>
              <a:t>system is said to be an automatic system and customers can select seats by </a:t>
            </a:r>
          </a:p>
          <a:p>
            <a:r>
              <a:rPr lang="en-GB" dirty="0"/>
              <a:t>t</a:t>
            </a:r>
            <a:r>
              <a:rPr lang="en-GB" dirty="0" smtClean="0"/>
              <a:t>hemselves.</a:t>
            </a:r>
            <a:endParaRPr lang="en-GB" dirty="0"/>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r>
              <a:rPr lang="en-GB" sz="1200" dirty="0" smtClean="0"/>
              <a:t>.</a:t>
            </a:r>
          </a:p>
          <a:p>
            <a:r>
              <a:rPr lang="en-GB" sz="1200" dirty="0" smtClean="0"/>
              <a:t> </a:t>
            </a:r>
            <a:endParaRPr lang="en-GB" sz="1200" dirty="0"/>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r>
              <a:rPr lang="en-GB" sz="1200" dirty="0" smtClean="0"/>
              <a:t>.</a:t>
            </a:r>
          </a:p>
          <a:p>
            <a:r>
              <a:rPr lang="en-GB" sz="1200" dirty="0" smtClean="0"/>
              <a:t> </a:t>
            </a:r>
            <a:endParaRPr lang="en-GB" sz="1200" dirty="0"/>
          </a:p>
          <a:p>
            <a:r>
              <a:rPr lang="en-GB" sz="1200" dirty="0"/>
              <a:t>iii) Easing bus ticket payment by obtaining a bank pin after payments is made to </a:t>
            </a:r>
          </a:p>
          <a:p>
            <a:r>
              <a:rPr lang="en-GB" sz="1200" dirty="0"/>
              <a:t>the various designated banks</a:t>
            </a:r>
            <a:r>
              <a:rPr lang="en-GB" sz="1200" dirty="0" smtClean="0"/>
              <a:t>.</a:t>
            </a:r>
          </a:p>
          <a:p>
            <a:r>
              <a:rPr lang="en-GB" sz="1200" dirty="0" smtClean="0"/>
              <a:t> </a:t>
            </a:r>
            <a:endParaRPr lang="en-GB" sz="1200" dirty="0"/>
          </a:p>
          <a:p>
            <a:r>
              <a:rPr lang="en-GB" sz="1200" dirty="0"/>
              <a:t>iv) Ability of customers to cancel their reservation</a:t>
            </a:r>
            <a:r>
              <a:rPr lang="en-GB" sz="1200" dirty="0" smtClean="0"/>
              <a:t>.</a:t>
            </a:r>
          </a:p>
          <a:p>
            <a:r>
              <a:rPr lang="en-GB" sz="1200" dirty="0" smtClean="0"/>
              <a:t> </a:t>
            </a:r>
            <a:endParaRPr lang="en-GB" sz="1200" dirty="0"/>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smtClean="0">
                <a:solidFill>
                  <a:srgbClr val="213163"/>
                </a:solidFill>
              </a:rPr>
              <a:t>Modelling:</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IN" sz="1000" dirty="0" smtClean="0">
                <a:solidFill>
                  <a:schemeClr val="tx1"/>
                </a:solidFill>
              </a:rPr>
              <a:t>academia.edu</a:t>
            </a:r>
            <a:endParaRPr lang="en-IN" sz="1000" dirty="0">
              <a:solidFill>
                <a:schemeClr val="tx1"/>
              </a:solidFill>
            </a:endParaRP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smtClean="0"/>
              <a:t>HOME/LOGIN PAGE</a:t>
            </a:r>
          </a:p>
          <a:p>
            <a:pPr marL="285750" indent="-285750">
              <a:buFont typeface="Arial" pitchFamily="34" charset="0"/>
              <a:buChar char="•"/>
            </a:pPr>
            <a:r>
              <a:rPr lang="en-GB" dirty="0" smtClean="0"/>
              <a:t>FIND BUS PAGE</a:t>
            </a:r>
          </a:p>
          <a:p>
            <a:pPr marL="285750" indent="-285750">
              <a:buFont typeface="Arial" pitchFamily="34" charset="0"/>
              <a:buChar char="•"/>
            </a:pPr>
            <a:r>
              <a:rPr lang="en-GB" dirty="0" smtClean="0"/>
              <a:t>SEE BOOKINGS PAGE</a:t>
            </a:r>
          </a:p>
          <a:p>
            <a:pPr marL="285750" indent="-285750">
              <a:buFont typeface="Arial" pitchFamily="34" charset="0"/>
              <a:buChar char="•"/>
            </a:pPr>
            <a:r>
              <a:rPr lang="en-GB" dirty="0" smtClean="0"/>
              <a:t>LOGOUT PAGE</a:t>
            </a:r>
            <a:endParaRPr lang="en-GB" dirty="0"/>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smtClean="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1026" name="Picture 2" descr="C:\Users\Dell\OneDrive\Pictures\Screenshots\homep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555" y="1412631"/>
            <a:ext cx="7162800" cy="306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207</TotalTime>
  <Words>895</Words>
  <Application>Microsoft Office PowerPoint</Application>
  <PresentationFormat>On-screen Show (16:9)</PresentationFormat>
  <Paragraphs>83</Paragraphs>
  <Slides>16</Slides>
  <Notes>11</Notes>
  <HiddenSlides>0</HiddenSlides>
  <MMClips>0</MMClips>
  <ScaleCrop>false</ScaleCrop>
  <HeadingPairs>
    <vt:vector size="6" baseType="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18" baseType="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PowerPoint Presentation</vt:lpstr>
      <vt:lpstr>PowerPoint Presentation</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dharshanaa siva</cp:lastModifiedBy>
  <cp:revision>21</cp:revision>
  <dcterms:modified xsi:type="dcterms:W3CDTF">2024-04-09T09:48:34Z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